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svg"/><Relationship Id="rId13" Type="http://schemas.openxmlformats.org/officeDocument/2006/relationships/slideLayout" Target="../slideLayouts/slideLayout3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svg"/><Relationship Id="rId12" Type="http://schemas.openxmlformats.org/officeDocument/2006/relationships/image" Target="../media/image-3-12.png"/><Relationship Id="rId13" Type="http://schemas.openxmlformats.org/officeDocument/2006/relationships/image" Target="../media/image-3-13.svg"/><Relationship Id="rId14" Type="http://schemas.openxmlformats.org/officeDocument/2006/relationships/slideLayout" Target="../slideLayouts/slideLayout4.xml"/><Relationship Id="rId1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sv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svg"/><Relationship Id="rId17" Type="http://schemas.openxmlformats.org/officeDocument/2006/relationships/slideLayout" Target="../slideLayouts/slideLayout5.xml"/><Relationship Id="rId1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FlyFree: Будущее Путешествий на Android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FlyFree — это мобильное приложение для Android, созданное для интуитивного поиска, бронирования и управления авиабилетами. Наша цель — сделать процесс планирования путешествий максимально удобным и эффективным для каждого пользователя.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261" y="445651"/>
            <a:ext cx="8607862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Профиль Пользователя и Нефункциональные Требования</a:t>
            </a:r>
            <a:endParaRPr lang="en-US" sz="2350" dirty="0"/>
          </a:p>
        </p:txBody>
      </p:sp>
      <p:sp>
        <p:nvSpPr>
          <p:cNvPr id="3" name="Shape 1"/>
          <p:cNvSpPr/>
          <p:nvPr/>
        </p:nvSpPr>
        <p:spPr>
          <a:xfrm>
            <a:off x="566261" y="1149906"/>
            <a:ext cx="13497877" cy="970836"/>
          </a:xfrm>
          <a:prstGeom prst="roundRect">
            <a:avLst>
              <a:gd name="adj" fmla="val 2500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9121" y="1172766"/>
            <a:ext cx="647224" cy="925116"/>
          </a:xfrm>
          <a:prstGeom prst="rect">
            <a:avLst/>
          </a:prstGeom>
          <a:solidFill>
            <a:srgbClr val="44475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1408" y="1513999"/>
            <a:ext cx="242649" cy="24264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98151" y="1334572"/>
            <a:ext cx="1903690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Профиль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398151" y="1669494"/>
            <a:ext cx="12481322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Полная информация: имя, email, телефон, уровень лояльности, статистика (количество поездок, общая сумма) и история поисков.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66261" y="2282547"/>
            <a:ext cx="13497877" cy="970836"/>
          </a:xfrm>
          <a:prstGeom prst="roundRect">
            <a:avLst>
              <a:gd name="adj" fmla="val 2500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89121" y="2305407"/>
            <a:ext cx="647224" cy="925116"/>
          </a:xfrm>
          <a:prstGeom prst="rect">
            <a:avLst/>
          </a:prstGeom>
          <a:solidFill>
            <a:srgbClr val="44475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408" y="2646640"/>
            <a:ext cx="242649" cy="24264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398151" y="2467213"/>
            <a:ext cx="2056090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Управление Билетами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1398151" y="2802136"/>
            <a:ext cx="12481322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Просмотр всех билетов: забронированных, оплаченных, отмененных. Возможность оплаты или отмены прямо из профиля.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566261" y="3415189"/>
            <a:ext cx="13497877" cy="970836"/>
          </a:xfrm>
          <a:prstGeom prst="roundRect">
            <a:avLst>
              <a:gd name="adj" fmla="val 2500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589121" y="3438049"/>
            <a:ext cx="647224" cy="925116"/>
          </a:xfrm>
          <a:prstGeom prst="rect">
            <a:avLst/>
          </a:prstGeom>
          <a:solidFill>
            <a:srgbClr val="444752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408" y="3779282"/>
            <a:ext cx="242649" cy="24264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398151" y="3599855"/>
            <a:ext cx="194643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Производительность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1398151" y="3934778"/>
            <a:ext cx="12481322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Поиск рейсов менее 1 секунды, плавное переключение экранов (60 FPS).</a:t>
            </a:r>
            <a:endParaRPr lang="en-US" sz="1250" dirty="0"/>
          </a:p>
        </p:txBody>
      </p:sp>
      <p:sp>
        <p:nvSpPr>
          <p:cNvPr id="18" name="Shape 13"/>
          <p:cNvSpPr/>
          <p:nvPr/>
        </p:nvSpPr>
        <p:spPr>
          <a:xfrm>
            <a:off x="566261" y="4547830"/>
            <a:ext cx="13497877" cy="970836"/>
          </a:xfrm>
          <a:prstGeom prst="roundRect">
            <a:avLst>
              <a:gd name="adj" fmla="val 2500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589121" y="4570690"/>
            <a:ext cx="647224" cy="925116"/>
          </a:xfrm>
          <a:prstGeom prst="rect">
            <a:avLst/>
          </a:prstGeom>
          <a:solidFill>
            <a:srgbClr val="444752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408" y="4911923"/>
            <a:ext cx="242649" cy="24264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398151" y="4732496"/>
            <a:ext cx="1903690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Безопасность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1398151" y="5067419"/>
            <a:ext cx="12481322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Хеширование паролей, шифрование локальных данных пользователей.</a:t>
            </a:r>
            <a:endParaRPr lang="en-US" sz="1250" dirty="0"/>
          </a:p>
        </p:txBody>
      </p:sp>
      <p:sp>
        <p:nvSpPr>
          <p:cNvPr id="23" name="Shape 17"/>
          <p:cNvSpPr/>
          <p:nvPr/>
        </p:nvSpPr>
        <p:spPr>
          <a:xfrm>
            <a:off x="566261" y="5680472"/>
            <a:ext cx="13497877" cy="970836"/>
          </a:xfrm>
          <a:prstGeom prst="roundRect">
            <a:avLst>
              <a:gd name="adj" fmla="val 2500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589121" y="5703332"/>
            <a:ext cx="647224" cy="925116"/>
          </a:xfrm>
          <a:prstGeom prst="rect">
            <a:avLst/>
          </a:prstGeom>
          <a:solidFill>
            <a:srgbClr val="444752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1408" y="6044565"/>
            <a:ext cx="242649" cy="242649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398151" y="5865138"/>
            <a:ext cx="1903690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Удобство</a:t>
            </a:r>
            <a:endParaRPr lang="en-US" sz="1450" dirty="0"/>
          </a:p>
        </p:txBody>
      </p:sp>
      <p:sp>
        <p:nvSpPr>
          <p:cNvPr id="27" name="Text 20"/>
          <p:cNvSpPr/>
          <p:nvPr/>
        </p:nvSpPr>
        <p:spPr>
          <a:xfrm>
            <a:off x="1398151" y="6200061"/>
            <a:ext cx="12481322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Интуитивно понятный интерфейс и логичная навигация (доступ к основным функциям в 2 клика).</a:t>
            </a:r>
            <a:endParaRPr lang="en-US" sz="1250" dirty="0"/>
          </a:p>
        </p:txBody>
      </p:sp>
      <p:sp>
        <p:nvSpPr>
          <p:cNvPr id="28" name="Shape 21"/>
          <p:cNvSpPr/>
          <p:nvPr/>
        </p:nvSpPr>
        <p:spPr>
          <a:xfrm>
            <a:off x="566261" y="6813113"/>
            <a:ext cx="13497877" cy="970836"/>
          </a:xfrm>
          <a:prstGeom prst="roundRect">
            <a:avLst>
              <a:gd name="adj" fmla="val 2500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589121" y="6835973"/>
            <a:ext cx="647224" cy="925116"/>
          </a:xfrm>
          <a:prstGeom prst="rect">
            <a:avLst/>
          </a:prstGeom>
          <a:solidFill>
            <a:srgbClr val="444752"/>
          </a:solidFill>
          <a:ln/>
        </p:spPr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1408" y="7177207"/>
            <a:ext cx="242649" cy="242649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1398151" y="6997779"/>
            <a:ext cx="1903690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Совместимость</a:t>
            </a:r>
            <a:endParaRPr lang="en-US" sz="1450" dirty="0"/>
          </a:p>
        </p:txBody>
      </p:sp>
      <p:sp>
        <p:nvSpPr>
          <p:cNvPr id="32" name="Text 24"/>
          <p:cNvSpPr/>
          <p:nvPr/>
        </p:nvSpPr>
        <p:spPr>
          <a:xfrm>
            <a:off x="1398151" y="7332702"/>
            <a:ext cx="12481322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Поддержка Android 7.0+ и различных размеров экранов.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7123" y="810339"/>
            <a:ext cx="4287560" cy="535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 проекте FlyFree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797123" y="1801773"/>
            <a:ext cx="6404134" cy="2566749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4890" y="2029539"/>
            <a:ext cx="683300" cy="6833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71" y="2217420"/>
            <a:ext cx="307419" cy="3074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4890" y="2940606"/>
            <a:ext cx="2679740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Платформа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24890" y="3412093"/>
            <a:ext cx="5948601" cy="728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Разработано для Android, обеспечивая широкую доступность.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9024" y="1801773"/>
            <a:ext cx="6404253" cy="2566749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790" y="2029539"/>
            <a:ext cx="683300" cy="683300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4671" y="2217420"/>
            <a:ext cx="307419" cy="3074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6790" y="2940606"/>
            <a:ext cx="2679740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Язык разработки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56790" y="3412093"/>
            <a:ext cx="5948720" cy="728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Используем Kotlin для высокой производительности и стабильности.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797123" y="4596289"/>
            <a:ext cx="6404134" cy="2202418"/>
          </a:xfrm>
          <a:prstGeom prst="roundRect">
            <a:avLst>
              <a:gd name="adj" fmla="val 1551"/>
            </a:avLst>
          </a:prstGeom>
          <a:solidFill>
            <a:srgbClr val="444752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890" y="4824055"/>
            <a:ext cx="683300" cy="683300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771" y="5011936"/>
            <a:ext cx="307419" cy="30741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24890" y="5735122"/>
            <a:ext cx="2800826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Минимальная версия</a:t>
            </a:r>
            <a:endParaRPr lang="en-US" sz="2100" dirty="0"/>
          </a:p>
        </p:txBody>
      </p:sp>
      <p:sp>
        <p:nvSpPr>
          <p:cNvPr id="17" name="Text 9"/>
          <p:cNvSpPr/>
          <p:nvPr/>
        </p:nvSpPr>
        <p:spPr>
          <a:xfrm>
            <a:off x="1024890" y="6206609"/>
            <a:ext cx="5948601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Поддержка от API 24 (Android 7.0 Nougat).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429024" y="4596289"/>
            <a:ext cx="6404253" cy="2202418"/>
          </a:xfrm>
          <a:prstGeom prst="roundRect">
            <a:avLst>
              <a:gd name="adj" fmla="val 1551"/>
            </a:avLst>
          </a:prstGeom>
          <a:solidFill>
            <a:srgbClr val="444752"/>
          </a:solidFill>
          <a:ln/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6790" y="4824055"/>
            <a:ext cx="683300" cy="683300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44671" y="5011936"/>
            <a:ext cx="307419" cy="307419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56790" y="5735122"/>
            <a:ext cx="2679740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Целевая версия</a:t>
            </a:r>
            <a:endParaRPr lang="en-US" sz="2100" dirty="0"/>
          </a:p>
        </p:txBody>
      </p:sp>
      <p:sp>
        <p:nvSpPr>
          <p:cNvPr id="22" name="Text 12"/>
          <p:cNvSpPr/>
          <p:nvPr/>
        </p:nvSpPr>
        <p:spPr>
          <a:xfrm>
            <a:off x="7656790" y="6206609"/>
            <a:ext cx="5948720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Оптимизировано для API 34 (Android 14).</a:t>
            </a:r>
            <a:endParaRPr lang="en-US" sz="1750" dirty="0"/>
          </a:p>
        </p:txBody>
      </p:sp>
      <p:sp>
        <p:nvSpPr>
          <p:cNvPr id="23" name="Text 13"/>
          <p:cNvSpPr/>
          <p:nvPr/>
        </p:nvSpPr>
        <p:spPr>
          <a:xfrm>
            <a:off x="797123" y="7054929"/>
            <a:ext cx="1303615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FlyFree предлагает полный спектр функций, от поиска до бронирования, с удобным интерфейсом и мощным функционалом.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182" y="393025"/>
            <a:ext cx="4585097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Целевая аудитория и возможности</a:t>
            </a:r>
            <a:endParaRPr lang="en-US" sz="2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182" y="1104424"/>
            <a:ext cx="6640711" cy="66407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0182" y="7905869"/>
            <a:ext cx="2017871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Целевая Аудитория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00182" y="8300918"/>
            <a:ext cx="664071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Пассажиры авиакомпаний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00182" y="8579525"/>
            <a:ext cx="664071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Путешественники, планирующие поездки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00182" y="8858131"/>
            <a:ext cx="664071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Пользователи мобильных устройств на базе Android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497128" y="1086564"/>
            <a:ext cx="2388751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Основные Возможности</a:t>
            </a:r>
            <a:endParaRPr lang="en-US" sz="15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706" y="1503819"/>
            <a:ext cx="214313" cy="21431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61590" y="1499473"/>
            <a:ext cx="2268022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Регистрация и Авторизация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7961590" y="1852493"/>
            <a:ext cx="61762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Быстрый доступ к персонализированным функциям.</a:t>
            </a:r>
            <a:endParaRPr lang="en-US" sz="11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0706" y="2371189"/>
            <a:ext cx="214313" cy="21431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61590" y="2366843"/>
            <a:ext cx="2315170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Поиск и Фильтрация Рейсов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7961590" y="2719864"/>
            <a:ext cx="61762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Находите идеальные билеты с гибкими фильтрами.</a:t>
            </a:r>
            <a:endParaRPr lang="en-US" sz="11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0706" y="3238560"/>
            <a:ext cx="214313" cy="21431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961590" y="3234214"/>
            <a:ext cx="2566868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Бронирование с Выбором Мест</a:t>
            </a:r>
            <a:endParaRPr lang="en-US" sz="1300" dirty="0"/>
          </a:p>
        </p:txBody>
      </p:sp>
      <p:sp>
        <p:nvSpPr>
          <p:cNvPr id="17" name="Text 11"/>
          <p:cNvSpPr/>
          <p:nvPr/>
        </p:nvSpPr>
        <p:spPr>
          <a:xfrm>
            <a:off x="7961590" y="3587234"/>
            <a:ext cx="61762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Удобное бронирование с интерактивной схемой салона.</a:t>
            </a:r>
            <a:endParaRPr lang="en-US" sz="110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50706" y="4105930"/>
            <a:ext cx="214313" cy="214312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961590" y="4101584"/>
            <a:ext cx="3178731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Управление Избранными Маршрутами</a:t>
            </a:r>
            <a:endParaRPr lang="en-US" sz="1300" dirty="0"/>
          </a:p>
        </p:txBody>
      </p:sp>
      <p:sp>
        <p:nvSpPr>
          <p:cNvPr id="20" name="Text 13"/>
          <p:cNvSpPr/>
          <p:nvPr/>
        </p:nvSpPr>
        <p:spPr>
          <a:xfrm>
            <a:off x="7961590" y="4454604"/>
            <a:ext cx="61762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Сохраняйте и отслеживайте интересующие вас рейсы.</a:t>
            </a:r>
            <a:endParaRPr lang="en-US" sz="1100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50706" y="4973300"/>
            <a:ext cx="214313" cy="214312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7961590" y="4968954"/>
            <a:ext cx="1849517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Система Уведомлений</a:t>
            </a:r>
            <a:endParaRPr lang="en-US" sz="1300" dirty="0"/>
          </a:p>
        </p:txBody>
      </p:sp>
      <p:sp>
        <p:nvSpPr>
          <p:cNvPr id="23" name="Text 15"/>
          <p:cNvSpPr/>
          <p:nvPr/>
        </p:nvSpPr>
        <p:spPr>
          <a:xfrm>
            <a:off x="7961590" y="5321975"/>
            <a:ext cx="61762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Будьте в курсе всех изменений и предстоящих событий.</a:t>
            </a:r>
            <a:endParaRPr lang="en-US" sz="1100" dirty="0"/>
          </a:p>
        </p:txBody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50706" y="5840670"/>
            <a:ext cx="214313" cy="214312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7961590" y="5836325"/>
            <a:ext cx="2373987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История Поисков и Профиль</a:t>
            </a:r>
            <a:endParaRPr lang="en-US" sz="1300" dirty="0"/>
          </a:p>
        </p:txBody>
      </p:sp>
      <p:sp>
        <p:nvSpPr>
          <p:cNvPr id="26" name="Text 17"/>
          <p:cNvSpPr/>
          <p:nvPr/>
        </p:nvSpPr>
        <p:spPr>
          <a:xfrm>
            <a:off x="7961590" y="6189345"/>
            <a:ext cx="61762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Полный контроль над вашими данными и путешествиями.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62226"/>
            <a:ext cx="941117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Управление Пользователями и Лояльность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1943457"/>
            <a:ext cx="6357818" cy="2512814"/>
          </a:xfrm>
          <a:prstGeom prst="roundRect">
            <a:avLst>
              <a:gd name="adj" fmla="val 5822"/>
            </a:avLst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912977"/>
            <a:ext cx="635781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1584484"/>
            <a:ext cx="718066" cy="718066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2925" y="1799868"/>
            <a:ext cx="287179" cy="28717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107519" y="25418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Регистрация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107519" y="3037403"/>
            <a:ext cx="581822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Простая и быстрая регистрация с валидацией Email и пароля. Автоматическая авторизация после регистрации.</a:t>
            </a:r>
            <a:endParaRPr lang="en-US" sz="1850" dirty="0"/>
          </a:p>
        </p:txBody>
      </p:sp>
      <p:sp>
        <p:nvSpPr>
          <p:cNvPr id="9" name="Shape 4"/>
          <p:cNvSpPr/>
          <p:nvPr/>
        </p:nvSpPr>
        <p:spPr>
          <a:xfrm>
            <a:off x="7434858" y="1943457"/>
            <a:ext cx="6357818" cy="2512814"/>
          </a:xfrm>
          <a:prstGeom prst="roundRect">
            <a:avLst>
              <a:gd name="adj" fmla="val 5822"/>
            </a:avLst>
          </a:prstGeom>
          <a:solidFill>
            <a:srgbClr val="252833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858" y="1912977"/>
            <a:ext cx="6357818" cy="12192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4675" y="1584484"/>
            <a:ext cx="718066" cy="718066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70059" y="1799868"/>
            <a:ext cx="287179" cy="287179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704653" y="25418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Авторизация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704653" y="3037403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Вход по Email и паролю, сохранение пользовательской сессии для удобства.</a:t>
            </a:r>
            <a:endParaRPr lang="en-US" sz="1850" dirty="0"/>
          </a:p>
        </p:txBody>
      </p:sp>
      <p:sp>
        <p:nvSpPr>
          <p:cNvPr id="15" name="Shape 7"/>
          <p:cNvSpPr/>
          <p:nvPr/>
        </p:nvSpPr>
        <p:spPr>
          <a:xfrm>
            <a:off x="837724" y="5054560"/>
            <a:ext cx="6357818" cy="2512814"/>
          </a:xfrm>
          <a:prstGeom prst="roundRect">
            <a:avLst>
              <a:gd name="adj" fmla="val 5822"/>
            </a:avLst>
          </a:prstGeom>
          <a:solidFill>
            <a:srgbClr val="252833"/>
          </a:solidFill>
          <a:ln/>
        </p:spPr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724" y="5024080"/>
            <a:ext cx="6357818" cy="121920"/>
          </a:xfrm>
          <a:prstGeom prst="rect">
            <a:avLst/>
          </a:prstGeom>
        </p:spPr>
      </p:pic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540" y="4695587"/>
            <a:ext cx="718066" cy="718066"/>
          </a:xfrm>
          <a:prstGeom prst="rect">
            <a:avLst/>
          </a:prstGeom>
        </p:spPr>
      </p:pic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2925" y="4910971"/>
            <a:ext cx="287179" cy="287179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107519" y="56529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Выход из Аккаунта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1107519" y="6148507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Безопасный выход с очисткой сессии и возвратом на экран авторизации.</a:t>
            </a:r>
            <a:endParaRPr lang="en-US" sz="1850" dirty="0"/>
          </a:p>
        </p:txBody>
      </p:sp>
      <p:sp>
        <p:nvSpPr>
          <p:cNvPr id="21" name="Shape 10"/>
          <p:cNvSpPr/>
          <p:nvPr/>
        </p:nvSpPr>
        <p:spPr>
          <a:xfrm>
            <a:off x="7434858" y="5054560"/>
            <a:ext cx="6357818" cy="2512814"/>
          </a:xfrm>
          <a:prstGeom prst="roundRect">
            <a:avLst>
              <a:gd name="adj" fmla="val 5822"/>
            </a:avLst>
          </a:prstGeom>
          <a:solidFill>
            <a:srgbClr val="252833"/>
          </a:solidFill>
          <a:ln/>
        </p:spPr>
      </p:sp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4858" y="5024080"/>
            <a:ext cx="6357818" cy="121920"/>
          </a:xfrm>
          <a:prstGeom prst="rect">
            <a:avLst/>
          </a:prstGeom>
        </p:spPr>
      </p:pic>
      <p:pic>
        <p:nvPicPr>
          <p:cNvPr id="23" name="Image 10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54675" y="4695587"/>
            <a:ext cx="718066" cy="718066"/>
          </a:xfrm>
          <a:prstGeom prst="rect">
            <a:avLst/>
          </a:prstGeom>
        </p:spPr>
      </p:pic>
      <p:pic>
        <p:nvPicPr>
          <p:cNvPr id="24" name="Image 11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70059" y="4910971"/>
            <a:ext cx="287179" cy="287179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704653" y="5652968"/>
            <a:ext cx="28651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Система Лояльности</a:t>
            </a:r>
            <a:endParaRPr lang="en-US" sz="2200" dirty="0"/>
          </a:p>
        </p:txBody>
      </p:sp>
      <p:sp>
        <p:nvSpPr>
          <p:cNvPr id="26" name="Text 12"/>
          <p:cNvSpPr/>
          <p:nvPr/>
        </p:nvSpPr>
        <p:spPr>
          <a:xfrm>
            <a:off x="7704653" y="6148507"/>
            <a:ext cx="581822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Уровни: Бронза (0%), Серебро (5%), Золото (10%) скидки на билеты в зависимости от количества оплаченных билетов.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438" y="359450"/>
            <a:ext cx="356258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Поиск и Отображение Рейсов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457438" y="993577"/>
            <a:ext cx="1871305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Расширенный Поиск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457438" y="1354812"/>
            <a:ext cx="6698337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Ищите рейсы по: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57438" y="1681520"/>
            <a:ext cx="6698337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Городу отправления и прибытия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57438" y="1936313"/>
            <a:ext cx="6698337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Дате вылета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57438" y="2263021"/>
            <a:ext cx="6698337" cy="418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Поддерживается поиск прямых рейсов и рейсов с пересадками, предлагая минимум 4 варианта на каждое направление. Функционал доступен даже без авторизации.</a:t>
            </a:r>
            <a:endParaRPr lang="en-US" sz="10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438" y="2828211"/>
            <a:ext cx="6698337" cy="669833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82245" y="993577"/>
            <a:ext cx="2728317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Детальные Результаты Поиска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482245" y="1354812"/>
            <a:ext cx="6698337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Карточки рейсов включают: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7482245" y="1681520"/>
            <a:ext cx="6698337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Маршрут с визуальной линией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7482245" y="1936313"/>
            <a:ext cx="6698337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Названия аэропортов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7482245" y="2191107"/>
            <a:ext cx="6698337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Время вылета, прибытия и длительность полёта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7482245" y="2445901"/>
            <a:ext cx="6698337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Авиакомпанию, цену и информацию о багаже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7482245" y="2700695"/>
            <a:ext cx="6698337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Данные о пересадках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7482245" y="3027402"/>
            <a:ext cx="6698337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Система автоматически выделяет «Выгодный», «Быстрый» и «Удобный» рейсы.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92762"/>
            <a:ext cx="736306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Горячие Предложения и История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3374112"/>
            <a:ext cx="30143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Горячие Предложения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21599"/>
            <a:ext cx="301430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Откройте для себя эксклюзивные скидки на авиабилеты с пометкой и указанием процента скидки.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151233" y="33741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История Поисков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51233" y="3869650"/>
            <a:ext cx="301430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Для авторизованных пользователей сохраняется история поисков, доступная в профиле. Возможность очистки истории.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464743" y="3374112"/>
            <a:ext cx="30143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Настройки Пассажиров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64743" y="4221599"/>
            <a:ext cx="301430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Указывайте количество взрослых, детей и младенцев. Для каждого пассажира можно внести имя и данные документа.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0778252" y="3374112"/>
            <a:ext cx="29072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Класс Обслуживания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78252" y="3869650"/>
            <a:ext cx="301442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Выбирайте предпочтительный класс: Эконом, Комфорт или Бизнес.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3668"/>
            <a:ext cx="656296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Бронирование и Выбор Места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935242"/>
            <a:ext cx="409098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Выбор Места в Самолёте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596872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Интерактивная схема самолёта позволяет выбрать места: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195280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Бизнес-класс (1-5 ряды)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662005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Комфорт-класс (6-10 ряды)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128730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Эконом-класс (11-25 ряды)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4727138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Модификаторы цены: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325547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Окно (A, F): +10%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5792272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Экстренный выход (12-13 ряды): +20-30%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6258997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Проход (C, D): +5%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7724" y="6857405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Возможность выбора места для каждого пассажира.</a:t>
            </a:r>
            <a:endParaRPr lang="en-US" sz="18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8621" y="1965127"/>
            <a:ext cx="4831556" cy="48315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55953"/>
            <a:ext cx="488787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Расчет Цены и Оплата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1878211"/>
            <a:ext cx="957501" cy="1740218"/>
          </a:xfrm>
          <a:prstGeom prst="roundRect">
            <a:avLst>
              <a:gd name="adj" fmla="val 360009"/>
            </a:avLst>
          </a:prstGeom>
          <a:solidFill>
            <a:srgbClr val="44475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36928" y="2568773"/>
            <a:ext cx="358973" cy="3589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4540" y="2117527"/>
            <a:ext cx="311217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Расчет Итоговой Цены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034540" y="2613065"/>
            <a:ext cx="1175813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Цена формируется с учетом базовой стоимости рейса, срочности, сезонности, наличия обратного билета, класса обслуживания, уровня лояльности, скидок на горячие билеты и модификаторов выбранного места.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3857744"/>
            <a:ext cx="957501" cy="1740218"/>
          </a:xfrm>
          <a:prstGeom prst="roundRect">
            <a:avLst>
              <a:gd name="adj" fmla="val 360009"/>
            </a:avLst>
          </a:prstGeom>
          <a:solidFill>
            <a:srgbClr val="44475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928" y="4548307"/>
            <a:ext cx="358973" cy="35897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034540" y="40970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Оплата Билета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034540" y="4592598"/>
            <a:ext cx="1175813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После успешной оплаты билет помечается как оплаченный, и обновляются статистика пользователя и уровень лояльности.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837724" y="5837277"/>
            <a:ext cx="957501" cy="1436251"/>
          </a:xfrm>
          <a:prstGeom prst="roundRect">
            <a:avLst>
              <a:gd name="adj" fmla="val 360009"/>
            </a:avLst>
          </a:prstGeom>
          <a:solidFill>
            <a:srgbClr val="444752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6928" y="6375916"/>
            <a:ext cx="358973" cy="35897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034540" y="6076593"/>
            <a:ext cx="31059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Отмена Бронирования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034540" y="6572131"/>
            <a:ext cx="117581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Пользователь может отменить забронированный билет, который будет помечен как отменённый.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208" y="410289"/>
            <a:ext cx="3777972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Управление и Уведомления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522208" y="1134189"/>
            <a:ext cx="245804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Управление Избранным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208" y="1565196"/>
            <a:ext cx="6611064" cy="66110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2208" y="8344019"/>
            <a:ext cx="6611064" cy="477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Добавляйте рейсы в избранное для быстрого доступа. Все избранные рейсы удобно сгруппированы в отдельном разделе, откуда их можно легко удалить.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7504748" y="1134189"/>
            <a:ext cx="2317433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Система Уведомлений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748" y="1565196"/>
            <a:ext cx="6611064" cy="661106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04748" y="8344019"/>
            <a:ext cx="6611064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Получайте автоматические уведомления о предстоящих рейсах: за 24 часа и в день вылета. Уведомления планируются при бронировании и отправляются даже для неоплаченных билетов, чтобы вы ничего не пропустили.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2025-12-18T16:58:07Z</dcterms:created>
  <dcterms:modified xsi:type="dcterms:W3CDTF">2025-12-18T16:58:07Z</dcterms:modified>
</cp:coreProperties>
</file>